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65" r:id="rId2"/>
    <p:sldId id="256" r:id="rId3"/>
    <p:sldId id="257" r:id="rId4"/>
    <p:sldId id="266" r:id="rId5"/>
    <p:sldId id="263" r:id="rId6"/>
    <p:sldId id="258" r:id="rId7"/>
    <p:sldId id="267" r:id="rId8"/>
    <p:sldId id="259" r:id="rId9"/>
    <p:sldId id="262" r:id="rId10"/>
    <p:sldId id="264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0066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2" autoAdjust="0"/>
    <p:restoredTop sz="90929"/>
  </p:normalViewPr>
  <p:slideViewPr>
    <p:cSldViewPr>
      <p:cViewPr varScale="1">
        <p:scale>
          <a:sx n="67" d="100"/>
          <a:sy n="67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38179A72-8CDC-4C65-BB0A-FF8A21DD12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92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340E4B23-7D49-4FA2-8C5D-B20DA3FB9C3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620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109F01-D593-4FF2-83A3-79314B6A49DA}" type="slidenum">
              <a:rPr lang="en-US"/>
              <a:pPr/>
              <a:t>1</a:t>
            </a:fld>
            <a:endParaRPr lang="en-US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9588AF-4FEA-4228-BF45-13F2B04DD9FD}" type="slidenum">
              <a:rPr lang="en-US"/>
              <a:pPr/>
              <a:t>2</a:t>
            </a:fld>
            <a:endParaRPr lang="en-US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17B26C-DDD6-4D86-8E1D-C90867EEF9E5}" type="slidenum">
              <a:rPr lang="en-US"/>
              <a:pPr/>
              <a:t>3</a:t>
            </a:fld>
            <a:endParaRPr lang="en-U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FDDD28-33EB-4949-891C-A8FBD9124552}" type="slidenum">
              <a:rPr lang="en-US"/>
              <a:pPr/>
              <a:t>4</a:t>
            </a:fld>
            <a:endParaRPr lang="en-US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AFCE9F-0D83-401B-8C40-720175854D5C}" type="slidenum">
              <a:rPr lang="en-US"/>
              <a:pPr/>
              <a:t>5</a:t>
            </a:fld>
            <a:endParaRPr lang="en-U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695E63-9CF0-4EFF-865A-5714279D8982}" type="slidenum">
              <a:rPr lang="en-US"/>
              <a:pPr/>
              <a:t>6</a:t>
            </a:fld>
            <a:endParaRPr lang="en-US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E08B16-EC1E-4FB9-B523-48A53262B4EA}" type="slidenum">
              <a:rPr lang="en-US"/>
              <a:pPr/>
              <a:t>7</a:t>
            </a:fld>
            <a:endParaRPr lang="en-US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418FB6-1988-4C51-991C-35B993D0DC13}" type="slidenum">
              <a:rPr lang="en-US"/>
              <a:pPr/>
              <a:t>8</a:t>
            </a:fld>
            <a:endParaRPr lang="en-U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001EC8-AA60-4A3D-9100-CBB2BA33343A}" type="slidenum">
              <a:rPr lang="en-US"/>
              <a:pPr/>
              <a:t>9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01E1E2-F08C-4F8D-ACD4-E1E899D0A74C}" type="slidenum">
              <a:rPr lang="en-US"/>
              <a:pPr/>
              <a:t>10</a:t>
            </a:fld>
            <a:endParaRPr lang="en-US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descr="Canvas"/>
          <p:cNvSpPr>
            <a:spLocks noChangeArrowheads="1"/>
          </p:cNvSpPr>
          <p:nvPr/>
        </p:nvSpPr>
        <p:spPr bwMode="white">
          <a:xfrm>
            <a:off x="528638" y="201613"/>
            <a:ext cx="8397875" cy="64674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kumimoji="1" lang="en-US" b="0"/>
          </a:p>
        </p:txBody>
      </p:sp>
      <p:pic>
        <p:nvPicPr>
          <p:cNvPr id="21507" name="Picture 3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8" name="Rectangle 4" descr="Canvas"/>
          <p:cNvSpPr>
            <a:spLocks noChangeArrowheads="1"/>
          </p:cNvSpPr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en-US" b="0"/>
          </a:p>
        </p:txBody>
      </p:sp>
      <p:pic>
        <p:nvPicPr>
          <p:cNvPr id="21509" name="Picture 5" descr="minisp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1512" name="Rectangle 8"/>
          <p:cNvSpPr>
            <a:spLocks noGrp="1" noChangeArrowheads="1"/>
          </p:cNvSpPr>
          <p:nvPr>
            <p:ph type="dt" sz="quarter" idx="2"/>
          </p:nvPr>
        </p:nvSpPr>
        <p:spPr>
          <a:xfrm>
            <a:off x="10842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1513" name="Rectangle 9"/>
          <p:cNvSpPr>
            <a:spLocks noGrp="1" noChangeArrowheads="1"/>
          </p:cNvSpPr>
          <p:nvPr>
            <p:ph type="ftr" sz="quarter" idx="3"/>
          </p:nvPr>
        </p:nvSpPr>
        <p:spPr>
          <a:xfrm>
            <a:off x="3522663" y="60960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951663" y="6096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7C6726B-CF3B-4ECA-9E05-B4D902B27E0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9395D-FDBD-4AA4-B6B8-475F428731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36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AF908-99ED-4628-ABED-B5C7B3E101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978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0A932-6705-482F-A894-852E90F5E7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47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9CC29-7450-426C-B917-E34388A45C8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34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63D9E-B22E-4693-8106-88EBFFF7A0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59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779F55-2027-4B0A-9792-DCFEEA5E8C9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593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91D749-F81F-4A94-B0B8-FE60699476E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50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249A1-C900-4BC0-98D2-1866D73A571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8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BD912-47DB-4D95-A1EF-C52C394765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32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5626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D8BEE-D49E-48F3-BB2A-A58FFD8F5D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50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81000"/>
            <a:ext cx="76200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14413" y="6107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52813" y="61071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81813" y="6107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1D98792-CB28-4976-AB6B-D3DB75E021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346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906D58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ltGray">
          <a:xfrm>
            <a:off x="609600" y="228600"/>
            <a:ext cx="8239125" cy="6391275"/>
          </a:xfrm>
          <a:prstGeom prst="rect">
            <a:avLst/>
          </a:prstGeom>
          <a:solidFill>
            <a:srgbClr val="EDE7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kumimoji="1" lang="en-US" b="0"/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ltGray">
          <a:xfrm>
            <a:off x="1016000" y="1600200"/>
            <a:ext cx="7670800" cy="0"/>
          </a:xfrm>
          <a:prstGeom prst="line">
            <a:avLst/>
          </a:prstGeom>
          <a:noFill/>
          <a:ln w="31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0484" name="Picture 4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"/>
          <a:stretch>
            <a:fillRect/>
          </a:stretch>
        </p:blipFill>
        <p:spPr bwMode="ltGray">
          <a:xfrm>
            <a:off x="0" y="50800"/>
            <a:ext cx="1181100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minispi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9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620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752600"/>
            <a:ext cx="7620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14413" y="610711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/>
          </a:p>
        </p:txBody>
      </p:sp>
      <p:sp>
        <p:nvSpPr>
          <p:cNvPr id="2048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52813" y="610711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/>
          </a:p>
        </p:txBody>
      </p:sp>
      <p:sp>
        <p:nvSpPr>
          <p:cNvPr id="2049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1813" y="610711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36B897C1-D414-4716-889E-70CC2740625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video" Target="file:///C:\Documents%20and%20Settings\QUOC-TUY\My%20Documents\TG03B\TRUNG-VUONG,03-04\g1.MPG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QUOC-TUY\My%20Documents\TG03B\TRUNG-VUONG,03-04\g1b.MPG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QUOC-TUY\My%20Documents\TG03B\TRUNG-VUONG,03-04\g2.MPG" TargetMode="Externa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QUOC-TUY\My%20Documents\TG03B\TRUNG-VUONG,03-04\g3.MPG" TargetMode="Externa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WordArt 3"/>
          <p:cNvSpPr>
            <a:spLocks noChangeArrowheads="1" noChangeShapeType="1" noTextEdit="1"/>
          </p:cNvSpPr>
          <p:nvPr/>
        </p:nvSpPr>
        <p:spPr bwMode="auto">
          <a:xfrm>
            <a:off x="1981200" y="533400"/>
            <a:ext cx="5105400" cy="581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FF6600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VNI-Times"/>
              </a:rPr>
              <a:t>OÂN BAØI</a:t>
            </a:r>
          </a:p>
        </p:txBody>
      </p:sp>
      <p:pic>
        <p:nvPicPr>
          <p:cNvPr id="24581" name="g1.MPG">
            <a:hlinkClick r:id="" action="ppaction://media"/>
          </p:cNvPr>
          <p:cNvPicPr>
            <a:picLocks noGrp="1" noRot="1" noChangeAspect="1" noChangeArrowheads="1"/>
          </p:cNvPicPr>
          <p:nvPr>
            <p:ph/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1600200"/>
            <a:ext cx="7848600" cy="4953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5" fill="hold"/>
                                        <p:tgtEl>
                                          <p:spTgt spid="245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458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5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45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1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620000" cy="2667000"/>
          </a:xfrm>
        </p:spPr>
        <p:txBody>
          <a:bodyPr/>
          <a:lstStyle/>
          <a:p>
            <a:r>
              <a:rPr lang="en-US" b="1">
                <a:latin typeface="VNI-Times" pitchFamily="2" charset="0"/>
                <a:cs typeface="Times New Roman" pitchFamily="18" charset="0"/>
              </a:rPr>
              <a:t>.</a:t>
            </a:r>
            <a:r>
              <a:rPr lang="en-US">
                <a:cs typeface="Times New Roman" pitchFamily="18" charset="0"/>
              </a:rPr>
              <a:t/>
            </a:r>
            <a:br>
              <a:rPr lang="en-US">
                <a:cs typeface="Times New Roman" pitchFamily="18" charset="0"/>
              </a:rPr>
            </a:br>
            <a:endParaRPr lang="en-US">
              <a:cs typeface="Times New Roman" pitchFamily="18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066800" y="2438400"/>
            <a:ext cx="74676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>
                <a:latin typeface="VNI-Times" pitchFamily="2" charset="0"/>
                <a:cs typeface="Arial" charset="0"/>
              </a:rPr>
              <a:t>I )  SÖÏ RÔI TRONG KHOÂNG KHÍ </a:t>
            </a:r>
            <a:endParaRPr lang="en-US" sz="3600">
              <a:latin typeface="Arial" charset="0"/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n-US" sz="3600">
                <a:latin typeface="VNI-Times" pitchFamily="2" charset="0"/>
                <a:cs typeface="Arial" charset="0"/>
              </a:rPr>
              <a:t>II ) SÖÏ RÔI TÖÏ DO</a:t>
            </a:r>
            <a:endParaRPr lang="en-US" sz="3600">
              <a:latin typeface="Arial" charset="0"/>
              <a:cs typeface="Arial" charset="0"/>
            </a:endParaRPr>
          </a:p>
          <a:p>
            <a:pPr>
              <a:spcBef>
                <a:spcPct val="50000"/>
              </a:spcBef>
            </a:pPr>
            <a:endParaRPr lang="en-US" sz="3600"/>
          </a:p>
        </p:txBody>
      </p:sp>
      <p:pic>
        <p:nvPicPr>
          <p:cNvPr id="2053" name="Picture 5" descr="ROITUD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"/>
            <a:ext cx="6934200" cy="13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>
                <a:latin typeface="VNI-Times" pitchFamily="2" charset="0"/>
                <a:cs typeface="Arial" charset="0"/>
              </a:rPr>
              <a:t>I ) SÖÏ RÔI TRONG KHOÂNG KHÍ </a:t>
            </a:r>
            <a:r>
              <a:rPr lang="en-US" sz="3600" b="1">
                <a:latin typeface="Arial" charset="0"/>
                <a:cs typeface="Arial" charset="0"/>
              </a:rPr>
              <a:t/>
            </a:r>
            <a:br>
              <a:rPr lang="en-US" sz="3600" b="1">
                <a:latin typeface="Arial" charset="0"/>
                <a:cs typeface="Arial" charset="0"/>
              </a:rPr>
            </a:br>
            <a:endParaRPr lang="en-US" sz="3600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371600" y="60960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082" name="g1b.MPG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1295400"/>
            <a:ext cx="7620000" cy="51958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81" fill="hold"/>
                                        <p:tgtEl>
                                          <p:spTgt spid="30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08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0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81000"/>
            <a:ext cx="7772400" cy="2133600"/>
          </a:xfrm>
        </p:spPr>
        <p:txBody>
          <a:bodyPr/>
          <a:lstStyle/>
          <a:p>
            <a:r>
              <a:rPr lang="en-US" sz="3600" b="1">
                <a:latin typeface="VNI-Times" pitchFamily="2" charset="0"/>
                <a:cs typeface="Arial" charset="0"/>
              </a:rPr>
              <a:t>I ) SÖÏ RÔI TRONG KHOÂNG KHÍ </a:t>
            </a:r>
            <a:r>
              <a:rPr lang="en-US" sz="3600" b="1">
                <a:latin typeface="Arial" charset="0"/>
                <a:cs typeface="Arial" charset="0"/>
              </a:rPr>
              <a:t/>
            </a:r>
            <a:br>
              <a:rPr lang="en-US" sz="3600" b="1">
                <a:latin typeface="Arial" charset="0"/>
                <a:cs typeface="Arial" charset="0"/>
              </a:rPr>
            </a:br>
            <a:endParaRPr lang="en-US" sz="3600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066800" y="1828800"/>
            <a:ext cx="7543800" cy="411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0">
                <a:latin typeface="VNI-Times" pitchFamily="2" charset="0"/>
                <a:cs typeface="Times New Roman" pitchFamily="18" charset="0"/>
              </a:rPr>
              <a:t>Do </a:t>
            </a:r>
            <a:r>
              <a:rPr lang="en-US" sz="4800" b="0">
                <a:solidFill>
                  <a:srgbClr val="FF6600"/>
                </a:solidFill>
                <a:latin typeface="VNI-Times" pitchFamily="2" charset="0"/>
                <a:cs typeface="Times New Roman" pitchFamily="18" charset="0"/>
              </a:rPr>
              <a:t>söùc caûn cuûa khoâng khí</a:t>
            </a:r>
            <a:r>
              <a:rPr lang="en-US" sz="4800" b="0">
                <a:latin typeface="VNI-Times" pitchFamily="2" charset="0"/>
                <a:cs typeface="Times New Roman" pitchFamily="18" charset="0"/>
              </a:rPr>
              <a:t> laø nguyeân nhaân laøm cho caùc vaät rôi nhanh hay chaäm khaùc nhau .</a:t>
            </a:r>
          </a:p>
          <a:p>
            <a:pPr>
              <a:spcBef>
                <a:spcPct val="50000"/>
              </a:spcBef>
            </a:pPr>
            <a:endParaRPr lang="en-US" sz="4800" b="0"/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371600" y="60960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85800" y="2362200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2065338" y="765175"/>
          <a:ext cx="1631950" cy="555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SmartDraw" r:id="rId4" imgW="1631880" imgH="3131640" progId="SmartDraw.2">
                  <p:embed/>
                </p:oleObj>
              </mc:Choice>
              <mc:Fallback>
                <p:oleObj name="SmartDraw" r:id="rId4" imgW="1631880" imgH="3131640" progId="SmartDraw.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5338" y="765175"/>
                        <a:ext cx="1631950" cy="555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257800" y="25146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5422900" y="838200"/>
          <a:ext cx="1677988" cy="556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2" name="SmartDraw" r:id="rId6" imgW="1677600" imgH="3154680" progId="SmartDraw.2">
                  <p:embed/>
                </p:oleObj>
              </mc:Choice>
              <mc:Fallback>
                <p:oleObj name="SmartDraw" r:id="rId6" imgW="1677600" imgH="3154680" progId="SmartDraw.2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838200"/>
                        <a:ext cx="1677988" cy="556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VNI-Times" pitchFamily="2" charset="0"/>
                <a:cs typeface="Arial" charset="0"/>
              </a:rPr>
              <a:t>II ) SÖÏ RÔI TÖÏ DO</a:t>
            </a:r>
            <a:r>
              <a:rPr lang="en-US" b="1">
                <a:latin typeface="Arial" charset="0"/>
                <a:cs typeface="Arial" charset="0"/>
              </a:rPr>
              <a:t/>
            </a:r>
            <a:br>
              <a:rPr lang="en-US" b="1">
                <a:latin typeface="Arial" charset="0"/>
                <a:cs typeface="Arial" charset="0"/>
              </a:rPr>
            </a:br>
            <a:endParaRPr lang="en-US" b="1">
              <a:latin typeface="Arial" charset="0"/>
              <a:cs typeface="Arial" charset="0"/>
            </a:endParaRPr>
          </a:p>
        </p:txBody>
      </p:sp>
      <p:pic>
        <p:nvPicPr>
          <p:cNvPr id="4102" name="g2.MPG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1219200"/>
            <a:ext cx="7696200" cy="5459413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24" fill="hold"/>
                                        <p:tgtEl>
                                          <p:spTgt spid="4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10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1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VNI-Times" pitchFamily="2" charset="0"/>
                <a:cs typeface="Arial" charset="0"/>
              </a:rPr>
              <a:t>II ) SÖÏ RÔI TÖÏ DO</a:t>
            </a:r>
            <a:r>
              <a:rPr lang="en-US" b="1">
                <a:latin typeface="Arial" charset="0"/>
                <a:cs typeface="Arial" charset="0"/>
              </a:rPr>
              <a:t/>
            </a:r>
            <a:br>
              <a:rPr lang="en-US" b="1">
                <a:latin typeface="Arial" charset="0"/>
                <a:cs typeface="Arial" charset="0"/>
              </a:rPr>
            </a:br>
            <a:endParaRPr lang="en-US" b="1">
              <a:latin typeface="Arial" charset="0"/>
              <a:cs typeface="Arial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219200" y="1828800"/>
            <a:ext cx="6781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i="1">
                <a:latin typeface="VNI-Times" pitchFamily="2" charset="0"/>
                <a:cs typeface="Arial" charset="0"/>
              </a:rPr>
              <a:t>1) ÑÒNH NGHÓA</a:t>
            </a:r>
            <a:endParaRPr lang="en-US" sz="2800" i="1">
              <a:latin typeface="Arial" charset="0"/>
              <a:cs typeface="Arial" charset="0"/>
            </a:endParaRPr>
          </a:p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752600" y="2286000"/>
            <a:ext cx="70866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0">
                <a:latin typeface="Symbol" pitchFamily="18" charset="2"/>
                <a:cs typeface="Times New Roman" pitchFamily="18" charset="0"/>
              </a:rPr>
              <a:t>·</a:t>
            </a:r>
            <a:r>
              <a:rPr lang="en-US" b="0">
                <a:cs typeface="Times New Roman" pitchFamily="18" charset="0"/>
              </a:rPr>
              <a:t>        </a:t>
            </a:r>
            <a:r>
              <a:rPr lang="en-US" sz="4000">
                <a:latin typeface="VNI-Times" pitchFamily="2" charset="0"/>
                <a:cs typeface="Times New Roman" pitchFamily="18" charset="0"/>
              </a:rPr>
              <a:t>Söï rôi cuûa caùc vaät trong chaân khoâng, chæ chòu taùc duïng cuûa </a:t>
            </a:r>
            <a:r>
              <a:rPr lang="en-US" sz="4000" i="1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troïng löïc</a:t>
            </a:r>
            <a:r>
              <a:rPr lang="en-US" sz="4000">
                <a:latin typeface="VNI-Times" pitchFamily="2" charset="0"/>
                <a:cs typeface="Times New Roman" pitchFamily="18" charset="0"/>
              </a:rPr>
              <a:t> laø </a:t>
            </a:r>
            <a:r>
              <a:rPr lang="en-US" sz="4000" u="sng">
                <a:solidFill>
                  <a:srgbClr val="FF6600"/>
                </a:solidFill>
                <a:latin typeface="VNI-Times" pitchFamily="2" charset="0"/>
                <a:cs typeface="Times New Roman" pitchFamily="18" charset="0"/>
              </a:rPr>
              <a:t>söï rôi töï do</a:t>
            </a:r>
            <a:r>
              <a:rPr lang="en-US" sz="4000">
                <a:solidFill>
                  <a:srgbClr val="FF6600"/>
                </a:solidFill>
                <a:latin typeface="VNI-Times" pitchFamily="2" charset="0"/>
                <a:cs typeface="Times New Roman" pitchFamily="18" charset="0"/>
              </a:rPr>
              <a:t>.</a:t>
            </a:r>
            <a:endParaRPr lang="en-US" sz="4000" b="0">
              <a:solidFill>
                <a:srgbClr val="FF6600"/>
              </a:solidFill>
              <a:latin typeface="VNI-Times" pitchFamily="2" charset="0"/>
              <a:cs typeface="Times New Roman" pitchFamily="18" charset="0"/>
            </a:endParaRPr>
          </a:p>
          <a:p>
            <a:endParaRPr lang="en-US" sz="4000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  <p:bldP spid="2765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620000" cy="1143000"/>
          </a:xfrm>
        </p:spPr>
        <p:txBody>
          <a:bodyPr/>
          <a:lstStyle/>
          <a:p>
            <a:r>
              <a:rPr lang="en-US">
                <a:latin typeface="VNI-Times" pitchFamily="2" charset="0"/>
                <a:cs typeface="Times New Roman" pitchFamily="18" charset="0"/>
              </a:rPr>
              <a:t/>
            </a:r>
            <a:br>
              <a:rPr lang="en-US">
                <a:latin typeface="VNI-Times" pitchFamily="2" charset="0"/>
                <a:cs typeface="Times New Roman" pitchFamily="18" charset="0"/>
              </a:rPr>
            </a:br>
            <a:r>
              <a:rPr lang="en-US" b="1">
                <a:latin typeface="VNI-Times" pitchFamily="2" charset="0"/>
                <a:cs typeface="Times New Roman" pitchFamily="18" charset="0"/>
              </a:rPr>
              <a:t>2) CAÙC ÑÒNH LUAÄT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14400" y="2057400"/>
            <a:ext cx="7848600" cy="179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>
                <a:latin typeface="VNI-Times" pitchFamily="2" charset="0"/>
                <a:cs typeface="Arial" charset="0"/>
              </a:rPr>
              <a:t>      </a:t>
            </a:r>
            <a:r>
              <a:rPr lang="en-US" sz="3200" b="0" i="1">
                <a:latin typeface="VNI-Times" pitchFamily="2" charset="0"/>
                <a:cs typeface="Arial" charset="0"/>
              </a:rPr>
              <a:t>Vaät rôi töï do chuyeån ñoäng theo phöông  </a:t>
            </a:r>
            <a:br>
              <a:rPr lang="en-US" sz="3200" b="0" i="1">
                <a:latin typeface="VNI-Times" pitchFamily="2" charset="0"/>
                <a:cs typeface="Arial" charset="0"/>
              </a:rPr>
            </a:br>
            <a:r>
              <a:rPr lang="en-US" sz="3200" b="0" i="1">
                <a:latin typeface="VNI-Times" pitchFamily="2" charset="0"/>
                <a:cs typeface="Arial" charset="0"/>
              </a:rPr>
              <a:t>      </a:t>
            </a:r>
            <a:r>
              <a:rPr lang="en-US" sz="3200" b="0" i="1">
                <a:solidFill>
                  <a:srgbClr val="FF6600"/>
                </a:solidFill>
                <a:latin typeface="VNI-Times" pitchFamily="2" charset="0"/>
                <a:cs typeface="Arial" charset="0"/>
              </a:rPr>
              <a:t>thaúng ñöùng</a:t>
            </a:r>
            <a:endParaRPr lang="en-US" sz="3200" b="0" i="1">
              <a:solidFill>
                <a:srgbClr val="FF6600"/>
              </a:solidFill>
              <a:latin typeface="Arial" charset="0"/>
              <a:cs typeface="Arial" charset="0"/>
            </a:endParaRPr>
          </a:p>
          <a:p>
            <a:pPr>
              <a:spcBef>
                <a:spcPct val="50000"/>
              </a:spcBef>
            </a:pPr>
            <a:endParaRPr lang="en-US" sz="3200" b="0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066800" y="1600200"/>
            <a:ext cx="5105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800">
                <a:latin typeface="VNI-Times" pitchFamily="2" charset="0"/>
              </a:rPr>
              <a:t> </a:t>
            </a:r>
            <a:r>
              <a:rPr lang="en-US" sz="2800" u="sng">
                <a:solidFill>
                  <a:srgbClr val="0066FF"/>
                </a:solidFill>
                <a:latin typeface="VNI-Times" pitchFamily="2" charset="0"/>
              </a:rPr>
              <a:t>ÑÒNH LUAÄT 1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295400" y="46482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0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990600" y="3641725"/>
            <a:ext cx="7315200" cy="179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0" i="1">
                <a:latin typeface="VNI-Times" pitchFamily="2" charset="0"/>
                <a:cs typeface="Arial" charset="0"/>
              </a:rPr>
              <a:t>    Chuyeån ñoäng rôi töï do laø chuyeån ñoäng  </a:t>
            </a:r>
            <a:br>
              <a:rPr lang="en-US" sz="3200" b="0" i="1">
                <a:latin typeface="VNI-Times" pitchFamily="2" charset="0"/>
                <a:cs typeface="Arial" charset="0"/>
              </a:rPr>
            </a:br>
            <a:r>
              <a:rPr lang="en-US" sz="3200" b="0" i="1">
                <a:latin typeface="VNI-Times" pitchFamily="2" charset="0"/>
                <a:cs typeface="Arial" charset="0"/>
              </a:rPr>
              <a:t>     </a:t>
            </a:r>
            <a:r>
              <a:rPr lang="en-US" sz="3200" b="0" i="1">
                <a:solidFill>
                  <a:srgbClr val="FF6600"/>
                </a:solidFill>
                <a:latin typeface="VNI-Times" pitchFamily="2" charset="0"/>
                <a:cs typeface="Arial" charset="0"/>
              </a:rPr>
              <a:t>nhanh daàn ñeàu</a:t>
            </a:r>
            <a:r>
              <a:rPr lang="en-US" sz="3200" b="0" i="1">
                <a:latin typeface="VNI-Times" pitchFamily="2" charset="0"/>
                <a:cs typeface="Arial" charset="0"/>
              </a:rPr>
              <a:t>, v</a:t>
            </a:r>
            <a:r>
              <a:rPr lang="en-US" sz="3200" b="0" i="1" baseline="-30000">
                <a:latin typeface="VNI-Times" pitchFamily="2" charset="0"/>
                <a:cs typeface="Arial" charset="0"/>
              </a:rPr>
              <a:t>o</a:t>
            </a:r>
            <a:r>
              <a:rPr lang="en-US" sz="3200" b="0" i="1">
                <a:latin typeface="VNI-Times" pitchFamily="2" charset="0"/>
                <a:cs typeface="Arial" charset="0"/>
              </a:rPr>
              <a:t> = 0.</a:t>
            </a:r>
            <a:endParaRPr lang="en-US" sz="3200" i="1">
              <a:latin typeface="Arial" charset="0"/>
              <a:cs typeface="Arial" charset="0"/>
            </a:endParaRPr>
          </a:p>
          <a:p>
            <a:pPr>
              <a:spcBef>
                <a:spcPct val="50000"/>
              </a:spcBef>
            </a:pPr>
            <a:endParaRPr lang="en-US" sz="3200" b="0"/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1066800" y="3181350"/>
            <a:ext cx="6248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800" u="sng">
                <a:solidFill>
                  <a:srgbClr val="0066FF"/>
                </a:solidFill>
                <a:latin typeface="VNI-Times" pitchFamily="2" charset="0"/>
              </a:rPr>
              <a:t>ÑÒNH LUAÄT 2</a:t>
            </a:r>
          </a:p>
          <a:p>
            <a:pPr>
              <a:spcBef>
                <a:spcPct val="50000"/>
              </a:spcBef>
            </a:pPr>
            <a:endParaRPr lang="en-US" b="0" u="sng">
              <a:solidFill>
                <a:srgbClr val="0066FF"/>
              </a:solidFill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1295400" y="5259388"/>
            <a:ext cx="7467600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latin typeface="VNI-Times" pitchFamily="2" charset="0"/>
                <a:cs typeface="Times New Roman" pitchFamily="18" charset="0"/>
              </a:rPr>
              <a:t>  ÔÛ cuøng moät nôi treân traùi ñaát caùc vaät  </a:t>
            </a:r>
            <a:br>
              <a:rPr lang="en-US" sz="3200">
                <a:latin typeface="VNI-Times" pitchFamily="2" charset="0"/>
                <a:cs typeface="Times New Roman" pitchFamily="18" charset="0"/>
              </a:rPr>
            </a:br>
            <a:r>
              <a:rPr lang="en-US" sz="3200">
                <a:latin typeface="VNI-Times" pitchFamily="2" charset="0"/>
                <a:cs typeface="Times New Roman" pitchFamily="18" charset="0"/>
              </a:rPr>
              <a:t>  rôi töï do vôùi </a:t>
            </a:r>
            <a:r>
              <a:rPr lang="en-US" sz="3200">
                <a:solidFill>
                  <a:srgbClr val="FF6600"/>
                </a:solidFill>
                <a:latin typeface="VNI-Times" pitchFamily="2" charset="0"/>
                <a:cs typeface="Times New Roman" pitchFamily="18" charset="0"/>
              </a:rPr>
              <a:t>cuøng moät gia toác g.</a:t>
            </a:r>
            <a:endParaRPr lang="en-US" sz="3200" b="0">
              <a:solidFill>
                <a:srgbClr val="FF6600"/>
              </a:solidFill>
              <a:latin typeface="VNI-Times" pitchFamily="2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n-US" sz="3200" b="0"/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143000" y="4740275"/>
            <a:ext cx="5867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800" u="sng">
                <a:solidFill>
                  <a:srgbClr val="0066FF"/>
                </a:solidFill>
                <a:latin typeface="VNI-Times" pitchFamily="2" charset="0"/>
              </a:rPr>
              <a:t>ÑÒNH LUAÄT 3</a:t>
            </a:r>
          </a:p>
          <a:p>
            <a:pPr>
              <a:spcBef>
                <a:spcPct val="50000"/>
              </a:spcBef>
            </a:pPr>
            <a:endParaRPr lang="en-US" b="0">
              <a:solidFill>
                <a:srgbClr val="00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  <p:bldP spid="5125" grpId="0" autoUpdateAnimBg="0"/>
      <p:bldP spid="5126" grpId="0" autoUpdateAnimBg="0"/>
      <p:bldP spid="5128" grpId="0" autoUpdateAnimBg="0"/>
      <p:bldP spid="5129" grpId="0" autoUpdateAnimBg="0"/>
      <p:bldP spid="5130" grpId="0" autoUpdateAnimBg="0"/>
      <p:bldP spid="513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600200"/>
          </a:xfrm>
        </p:spPr>
        <p:txBody>
          <a:bodyPr/>
          <a:lstStyle/>
          <a:p>
            <a:r>
              <a:rPr lang="en-US" b="1" i="1">
                <a:latin typeface="VNI-Times" pitchFamily="2" charset="0"/>
                <a:cs typeface="Arial" charset="0"/>
              </a:rPr>
              <a:t>3) COÂNG THÖÙC CUÛA SÖÏ RÔI TÖÏ DO</a:t>
            </a:r>
            <a:r>
              <a:rPr lang="en-US" b="1" i="1">
                <a:latin typeface="Arial" charset="0"/>
                <a:cs typeface="Arial" charset="0"/>
              </a:rPr>
              <a:t/>
            </a:r>
            <a:br>
              <a:rPr lang="en-US" b="1" i="1">
                <a:latin typeface="Arial" charset="0"/>
                <a:cs typeface="Arial" charset="0"/>
              </a:rPr>
            </a:br>
            <a:endParaRPr lang="en-US" b="1" i="1">
              <a:latin typeface="Arial" charset="0"/>
              <a:cs typeface="Arial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143000" y="1905000"/>
            <a:ext cx="76200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0">
                <a:latin typeface="VNI-Times" pitchFamily="2" charset="0"/>
                <a:cs typeface="Times New Roman" pitchFamily="18" charset="0"/>
              </a:rPr>
              <a:t>* Gia toác :                                </a:t>
            </a:r>
            <a:r>
              <a:rPr lang="en-US" sz="36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a  =  g</a:t>
            </a:r>
            <a:endParaRPr lang="en-US" sz="3600" b="0">
              <a:solidFill>
                <a:srgbClr val="0066FF"/>
              </a:solidFill>
              <a:latin typeface="VNI-Times" pitchFamily="2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n-US" sz="3600" b="0">
              <a:solidFill>
                <a:srgbClr val="0066FF"/>
              </a:solidFill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143000" y="2743200"/>
            <a:ext cx="7391400" cy="1493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0">
                <a:latin typeface="VNI-Times" pitchFamily="2" charset="0"/>
                <a:cs typeface="Times New Roman" pitchFamily="18" charset="0"/>
              </a:rPr>
              <a:t>* Vaän toác :                             </a:t>
            </a:r>
            <a:r>
              <a:rPr lang="en-US" sz="44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v</a:t>
            </a:r>
            <a:r>
              <a:rPr lang="en-US" sz="4400" baseline="-300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t</a:t>
            </a:r>
            <a:r>
              <a:rPr lang="en-US" sz="44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  =  gt</a:t>
            </a:r>
            <a:r>
              <a:rPr lang="en-US" sz="3200">
                <a:latin typeface="VNI-Times" pitchFamily="2" charset="0"/>
                <a:cs typeface="Times New Roman" pitchFamily="18" charset="0"/>
              </a:rPr>
              <a:t>  .</a:t>
            </a:r>
            <a:endParaRPr lang="en-US" sz="3200" b="0">
              <a:latin typeface="VNI-Times" pitchFamily="2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n-US" sz="3200" b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143000" y="3524250"/>
            <a:ext cx="72390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0">
                <a:latin typeface="VNI-Times" pitchFamily="2" charset="0"/>
                <a:cs typeface="Times New Roman" pitchFamily="18" charset="0"/>
              </a:rPr>
              <a:t>* Phöông trình chuyeån ñoäng :</a:t>
            </a:r>
            <a:r>
              <a:rPr lang="en-US" sz="36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h  = 1/2 gt</a:t>
            </a:r>
            <a:r>
              <a:rPr lang="en-US" sz="3600" baseline="300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2</a:t>
            </a:r>
            <a:r>
              <a:rPr lang="en-US" sz="3600">
                <a:latin typeface="VNI-Times" pitchFamily="2" charset="0"/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n-US" sz="3600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184275" y="4486275"/>
            <a:ext cx="7578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0">
                <a:latin typeface="VNI-Times" pitchFamily="2" charset="0"/>
                <a:cs typeface="Times New Roman" pitchFamily="18" charset="0"/>
              </a:rPr>
              <a:t>* Heä thöùc ñoäc laäp thôøi gian :  </a:t>
            </a:r>
            <a:r>
              <a:rPr lang="en-US" sz="36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v</a:t>
            </a:r>
            <a:r>
              <a:rPr lang="en-US" sz="3600" baseline="-300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t</a:t>
            </a:r>
            <a:r>
              <a:rPr lang="en-US" sz="3600" baseline="300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2</a:t>
            </a:r>
            <a:r>
              <a:rPr lang="en-US" sz="3600">
                <a:solidFill>
                  <a:srgbClr val="0066FF"/>
                </a:solidFill>
                <a:latin typeface="VNI-Times" pitchFamily="2" charset="0"/>
                <a:cs typeface="Times New Roman" pitchFamily="18" charset="0"/>
              </a:rPr>
              <a:t>  =  2 g h</a:t>
            </a:r>
            <a:endParaRPr lang="en-US" sz="3600" b="0">
              <a:solidFill>
                <a:srgbClr val="0066FF"/>
              </a:solidFill>
            </a:endParaRP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371600" y="5638800"/>
            <a:ext cx="6629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u="sng">
                <a:latin typeface="VNI-Times" pitchFamily="2" charset="0"/>
                <a:cs typeface="Times New Roman" pitchFamily="18" charset="0"/>
              </a:rPr>
              <a:t>Chuù yù</a:t>
            </a:r>
            <a:r>
              <a:rPr lang="en-US" sz="2800">
                <a:latin typeface="VNI-Times" pitchFamily="2" charset="0"/>
                <a:cs typeface="Times New Roman" pitchFamily="18" charset="0"/>
              </a:rPr>
              <a:t> : Khi rôi tôùi maët ñaát : </a:t>
            </a:r>
            <a:r>
              <a:rPr lang="en-US" sz="2800">
                <a:solidFill>
                  <a:srgbClr val="FF6600"/>
                </a:solidFill>
                <a:latin typeface="VNI-Times" pitchFamily="2" charset="0"/>
                <a:cs typeface="Times New Roman" pitchFamily="18" charset="0"/>
              </a:rPr>
              <a:t>y  =  h</a:t>
            </a:r>
            <a:r>
              <a:rPr lang="en-US" sz="2800">
                <a:latin typeface="VNI-Times" pitchFamily="2" charset="0"/>
                <a:cs typeface="Times New Roman" pitchFamily="18" charset="0"/>
              </a:rPr>
              <a:t>  </a:t>
            </a:r>
          </a:p>
          <a:p>
            <a:pPr>
              <a:spcBef>
                <a:spcPct val="50000"/>
              </a:spcBef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196" grpId="0" autoUpdateAnimBg="0"/>
      <p:bldP spid="8197" grpId="0" autoUpdateAnimBg="0"/>
      <p:bldP spid="8198" grpId="0" autoUpdateAnimBg="0"/>
      <p:bldP spid="819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531" name="WordArt 3"/>
          <p:cNvSpPr>
            <a:spLocks noChangeArrowheads="1" noChangeShapeType="1" noTextEdit="1"/>
          </p:cNvSpPr>
          <p:nvPr/>
        </p:nvSpPr>
        <p:spPr bwMode="auto">
          <a:xfrm>
            <a:off x="1447800" y="685800"/>
            <a:ext cx="6858000" cy="581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VNI-Times"/>
              </a:rPr>
              <a:t>THÍ NGHIEÄM</a:t>
            </a:r>
          </a:p>
        </p:txBody>
      </p:sp>
      <p:pic>
        <p:nvPicPr>
          <p:cNvPr id="22533" name="g3.MPG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1503363"/>
            <a:ext cx="7848600" cy="504983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40" fill="hold"/>
                                        <p:tgtEl>
                                          <p:spTgt spid="225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253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5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25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otebook">
  <a:themeElements>
    <a:clrScheme name="Notebook 1">
      <a:dk1>
        <a:srgbClr val="000000"/>
      </a:dk1>
      <a:lt1>
        <a:srgbClr val="FEFDE3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EFEEF"/>
      </a:accent3>
      <a:accent4>
        <a:srgbClr val="000000"/>
      </a:accent4>
      <a:accent5>
        <a:srgbClr val="CDDBB9"/>
      </a:accent5>
      <a:accent6>
        <a:srgbClr val="3086A5"/>
      </a:accent6>
      <a:hlink>
        <a:srgbClr val="660066"/>
      </a:hlink>
      <a:folHlink>
        <a:srgbClr val="666699"/>
      </a:folHlink>
    </a:clrScheme>
    <a:fontScheme name="Noteboo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Notebook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6600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Designs\Notebook.pot</Template>
  <TotalTime>267</TotalTime>
  <Words>176</Words>
  <Application>Microsoft Office PowerPoint</Application>
  <PresentationFormat>On-screen Show (4:3)</PresentationFormat>
  <Paragraphs>35</Paragraphs>
  <Slides>10</Slides>
  <Notes>10</Notes>
  <HiddenSlides>0</HiddenSlides>
  <MMClips>4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Notebook</vt:lpstr>
      <vt:lpstr>SmartDraw</vt:lpstr>
      <vt:lpstr>PowerPoint Presentation</vt:lpstr>
      <vt:lpstr>. </vt:lpstr>
      <vt:lpstr>I ) SÖÏ RÔI TRONG KHOÂNG KHÍ  </vt:lpstr>
      <vt:lpstr>I ) SÖÏ RÔI TRONG KHOÂNG KHÍ  </vt:lpstr>
      <vt:lpstr>PowerPoint Presentation</vt:lpstr>
      <vt:lpstr>II ) SÖÏ RÔI TÖÏ DO </vt:lpstr>
      <vt:lpstr>II ) SÖÏ RÔI TÖÏ DO </vt:lpstr>
      <vt:lpstr> 2) CAÙC ÑÒNH LUAÄT</vt:lpstr>
      <vt:lpstr>3) COÂNG THÖÙC CUÛA SÖÏ RÔI TÖÏ DO 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BAØI 11 : SÖÏ RÔI TÖÏ DO CUÛA CAÙC VAÄT.</dc:title>
  <dc:creator>QUOC-TUY</dc:creator>
  <cp:lastModifiedBy>Dong</cp:lastModifiedBy>
  <cp:revision>13</cp:revision>
  <dcterms:created xsi:type="dcterms:W3CDTF">2003-09-25T03:15:52Z</dcterms:created>
  <dcterms:modified xsi:type="dcterms:W3CDTF">2019-10-03T16:14:12Z</dcterms:modified>
</cp:coreProperties>
</file>